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5"/>
  </p:normalViewPr>
  <p:slideViewPr>
    <p:cSldViewPr snapToGrid="0" snapToObjects="1">
      <p:cViewPr varScale="1">
        <p:scale>
          <a:sx n="59" d="100"/>
          <a:sy n="59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61243-D035-4FAF-8A8B-338A7477AD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64435C-2236-4AC2-AF27-0281C868E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INTRODUCTION TO THE DATA SET</a:t>
          </a:r>
          <a:endParaRPr lang="en-US" dirty="0"/>
        </a:p>
      </dgm:t>
    </dgm:pt>
    <dgm:pt modelId="{F99A8462-07F8-4952-8688-D903EA40DA1A}" type="parTrans" cxnId="{44E1B0AA-B6D1-4D07-8F98-8B1A8ABB6055}">
      <dgm:prSet/>
      <dgm:spPr/>
      <dgm:t>
        <a:bodyPr/>
        <a:lstStyle/>
        <a:p>
          <a:endParaRPr lang="en-US"/>
        </a:p>
      </dgm:t>
    </dgm:pt>
    <dgm:pt modelId="{E4DE08F8-3F63-4ECF-A598-AFA789F63461}" type="sibTrans" cxnId="{44E1B0AA-B6D1-4D07-8F98-8B1A8ABB6055}">
      <dgm:prSet/>
      <dgm:spPr/>
      <dgm:t>
        <a:bodyPr/>
        <a:lstStyle/>
        <a:p>
          <a:endParaRPr lang="en-US"/>
        </a:p>
      </dgm:t>
    </dgm:pt>
    <dgm:pt modelId="{D105B254-4336-4D7D-AD46-05EB0114FE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Methodology</a:t>
          </a:r>
          <a:endParaRPr lang="en-US" dirty="0"/>
        </a:p>
      </dgm:t>
    </dgm:pt>
    <dgm:pt modelId="{3957C17E-10E1-46C1-A7A6-ED7AE0B1BB57}" type="parTrans" cxnId="{2E361A1E-78E8-438B-AA37-58E16E8E02F0}">
      <dgm:prSet/>
      <dgm:spPr/>
      <dgm:t>
        <a:bodyPr/>
        <a:lstStyle/>
        <a:p>
          <a:endParaRPr lang="en-US"/>
        </a:p>
      </dgm:t>
    </dgm:pt>
    <dgm:pt modelId="{21041DE9-4B0D-4364-B024-0DFDAB993EB3}" type="sibTrans" cxnId="{2E361A1E-78E8-438B-AA37-58E16E8E02F0}">
      <dgm:prSet/>
      <dgm:spPr/>
      <dgm:t>
        <a:bodyPr/>
        <a:lstStyle/>
        <a:p>
          <a:endParaRPr lang="en-US"/>
        </a:p>
      </dgm:t>
    </dgm:pt>
    <dgm:pt modelId="{A54CA139-2B90-466F-8488-B0E0089549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CONCLUSION</a:t>
          </a:r>
          <a:endParaRPr lang="en-US"/>
        </a:p>
      </dgm:t>
    </dgm:pt>
    <dgm:pt modelId="{2DCB1F15-96E0-4D59-B583-03429FB5208F}" type="parTrans" cxnId="{64016DEF-427B-45C8-BED8-14A8BAAD25C9}">
      <dgm:prSet/>
      <dgm:spPr/>
      <dgm:t>
        <a:bodyPr/>
        <a:lstStyle/>
        <a:p>
          <a:endParaRPr lang="en-US"/>
        </a:p>
      </dgm:t>
    </dgm:pt>
    <dgm:pt modelId="{187B6F99-5786-40E3-81EE-3E973BB411C3}" type="sibTrans" cxnId="{64016DEF-427B-45C8-BED8-14A8BAAD25C9}">
      <dgm:prSet/>
      <dgm:spPr/>
      <dgm:t>
        <a:bodyPr/>
        <a:lstStyle/>
        <a:p>
          <a:endParaRPr lang="en-US"/>
        </a:p>
      </dgm:t>
    </dgm:pt>
    <dgm:pt modelId="{39617F00-3504-4B2E-AD99-360E1235E0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 Inferences</a:t>
          </a:r>
        </a:p>
      </dgm:t>
    </dgm:pt>
    <dgm:pt modelId="{A2C4DED4-9DD1-4C5A-B2A9-A9A49C30449C}" type="sibTrans" cxnId="{C4BE7D10-7276-4B26-82CC-17FAE07E999A}">
      <dgm:prSet/>
      <dgm:spPr/>
      <dgm:t>
        <a:bodyPr/>
        <a:lstStyle/>
        <a:p>
          <a:endParaRPr lang="en-US"/>
        </a:p>
      </dgm:t>
    </dgm:pt>
    <dgm:pt modelId="{4636ED71-81DC-4B00-9100-EA64FE658096}" type="parTrans" cxnId="{C4BE7D10-7276-4B26-82CC-17FAE07E999A}">
      <dgm:prSet/>
      <dgm:spPr/>
      <dgm:t>
        <a:bodyPr/>
        <a:lstStyle/>
        <a:p>
          <a:endParaRPr lang="en-US"/>
        </a:p>
      </dgm:t>
    </dgm:pt>
    <dgm:pt modelId="{569A0177-09AF-4B16-9015-8FDBEA0D752F}" type="pres">
      <dgm:prSet presAssocID="{49161243-D035-4FAF-8A8B-338A7477AD1E}" presName="root" presStyleCnt="0">
        <dgm:presLayoutVars>
          <dgm:dir/>
          <dgm:resizeHandles val="exact"/>
        </dgm:presLayoutVars>
      </dgm:prSet>
      <dgm:spPr/>
    </dgm:pt>
    <dgm:pt modelId="{EF6A16B6-7B77-480A-8ABC-A89A8C559292}" type="pres">
      <dgm:prSet presAssocID="{2E64435C-2236-4AC2-AF27-0281C868E44A}" presName="compNode" presStyleCnt="0"/>
      <dgm:spPr/>
    </dgm:pt>
    <dgm:pt modelId="{1E94D8DA-0DE7-420F-9C30-59CEC11EFB40}" type="pres">
      <dgm:prSet presAssocID="{2E64435C-2236-4AC2-AF27-0281C868E44A}" presName="iconBgRect" presStyleLbl="bgShp" presStyleIdx="0" presStyleCnt="4"/>
      <dgm:spPr/>
    </dgm:pt>
    <dgm:pt modelId="{B08F11C4-DDCB-4571-9C00-C257162AA6ED}" type="pres">
      <dgm:prSet presAssocID="{2E64435C-2236-4AC2-AF27-0281C868E4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1EB2D33-7C10-478A-B9CC-5CFE6B69ED59}" type="pres">
      <dgm:prSet presAssocID="{2E64435C-2236-4AC2-AF27-0281C868E44A}" presName="spaceRect" presStyleCnt="0"/>
      <dgm:spPr/>
    </dgm:pt>
    <dgm:pt modelId="{81081D45-FDD5-453C-B7BD-B7893B188F01}" type="pres">
      <dgm:prSet presAssocID="{2E64435C-2236-4AC2-AF27-0281C868E44A}" presName="textRect" presStyleLbl="revTx" presStyleIdx="0" presStyleCnt="4">
        <dgm:presLayoutVars>
          <dgm:chMax val="1"/>
          <dgm:chPref val="1"/>
        </dgm:presLayoutVars>
      </dgm:prSet>
      <dgm:spPr/>
    </dgm:pt>
    <dgm:pt modelId="{9CF83E7B-D39C-41A2-921F-EB6AECEB6B0E}" type="pres">
      <dgm:prSet presAssocID="{E4DE08F8-3F63-4ECF-A598-AFA789F63461}" presName="sibTrans" presStyleCnt="0"/>
      <dgm:spPr/>
    </dgm:pt>
    <dgm:pt modelId="{A17C79B4-B2B3-4647-B49C-87A90FF0CDC0}" type="pres">
      <dgm:prSet presAssocID="{D105B254-4336-4D7D-AD46-05EB0114FE7E}" presName="compNode" presStyleCnt="0"/>
      <dgm:spPr/>
    </dgm:pt>
    <dgm:pt modelId="{0043E816-BCCC-41A1-A62C-97E0AACC08B0}" type="pres">
      <dgm:prSet presAssocID="{D105B254-4336-4D7D-AD46-05EB0114FE7E}" presName="iconBgRect" presStyleLbl="bgShp" presStyleIdx="1" presStyleCnt="4"/>
      <dgm:spPr/>
    </dgm:pt>
    <dgm:pt modelId="{F6EA0403-CC99-451B-A6D9-853AB1FD7CD0}" type="pres">
      <dgm:prSet presAssocID="{D105B254-4336-4D7D-AD46-05EB0114FE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6A91A40-25F1-43B6-BF7B-FA2D2FF55868}" type="pres">
      <dgm:prSet presAssocID="{D105B254-4336-4D7D-AD46-05EB0114FE7E}" presName="spaceRect" presStyleCnt="0"/>
      <dgm:spPr/>
    </dgm:pt>
    <dgm:pt modelId="{9AA8B5C9-EACA-445D-8280-174146E4207A}" type="pres">
      <dgm:prSet presAssocID="{D105B254-4336-4D7D-AD46-05EB0114FE7E}" presName="textRect" presStyleLbl="revTx" presStyleIdx="1" presStyleCnt="4">
        <dgm:presLayoutVars>
          <dgm:chMax val="1"/>
          <dgm:chPref val="1"/>
        </dgm:presLayoutVars>
      </dgm:prSet>
      <dgm:spPr/>
    </dgm:pt>
    <dgm:pt modelId="{612FCDAA-C2B9-48D0-A7E1-B09405BDB0BB}" type="pres">
      <dgm:prSet presAssocID="{21041DE9-4B0D-4364-B024-0DFDAB993EB3}" presName="sibTrans" presStyleCnt="0"/>
      <dgm:spPr/>
    </dgm:pt>
    <dgm:pt modelId="{6D3F4E14-D40F-43F6-82D3-023D3FDD37D7}" type="pres">
      <dgm:prSet presAssocID="{39617F00-3504-4B2E-AD99-360E1235E0A4}" presName="compNode" presStyleCnt="0"/>
      <dgm:spPr/>
    </dgm:pt>
    <dgm:pt modelId="{F678ECF3-2B77-4ACB-81E4-FC5C1B7A91BD}" type="pres">
      <dgm:prSet presAssocID="{39617F00-3504-4B2E-AD99-360E1235E0A4}" presName="iconBgRect" presStyleLbl="bgShp" presStyleIdx="2" presStyleCnt="4"/>
      <dgm:spPr/>
    </dgm:pt>
    <dgm:pt modelId="{FB2F5F4A-9042-45A2-850F-DBFAD66C5763}" type="pres">
      <dgm:prSet presAssocID="{39617F00-3504-4B2E-AD99-360E1235E0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DD35C8F-6E3E-40BC-A77C-2B8C157CD512}" type="pres">
      <dgm:prSet presAssocID="{39617F00-3504-4B2E-AD99-360E1235E0A4}" presName="spaceRect" presStyleCnt="0"/>
      <dgm:spPr/>
    </dgm:pt>
    <dgm:pt modelId="{C156CDE4-7C5C-47B5-A279-0735F8061F21}" type="pres">
      <dgm:prSet presAssocID="{39617F00-3504-4B2E-AD99-360E1235E0A4}" presName="textRect" presStyleLbl="revTx" presStyleIdx="2" presStyleCnt="4">
        <dgm:presLayoutVars>
          <dgm:chMax val="1"/>
          <dgm:chPref val="1"/>
        </dgm:presLayoutVars>
      </dgm:prSet>
      <dgm:spPr/>
    </dgm:pt>
    <dgm:pt modelId="{FE0C42A8-0AC7-4416-B7B5-5A669B240CB8}" type="pres">
      <dgm:prSet presAssocID="{A2C4DED4-9DD1-4C5A-B2A9-A9A49C30449C}" presName="sibTrans" presStyleCnt="0"/>
      <dgm:spPr/>
    </dgm:pt>
    <dgm:pt modelId="{7327968F-F409-478D-B628-151C591E9E22}" type="pres">
      <dgm:prSet presAssocID="{A54CA139-2B90-466F-8488-B0E008954953}" presName="compNode" presStyleCnt="0"/>
      <dgm:spPr/>
    </dgm:pt>
    <dgm:pt modelId="{B034EC03-8B03-42CF-8052-C2246480FFE4}" type="pres">
      <dgm:prSet presAssocID="{A54CA139-2B90-466F-8488-B0E008954953}" presName="iconBgRect" presStyleLbl="bgShp" presStyleIdx="3" presStyleCnt="4"/>
      <dgm:spPr/>
    </dgm:pt>
    <dgm:pt modelId="{3E7BF7BB-1A26-40D7-9CBB-728180998226}" type="pres">
      <dgm:prSet presAssocID="{A54CA139-2B90-466F-8488-B0E0089549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14A7378-8C96-46BE-AF51-F9BAA7E7E3B3}" type="pres">
      <dgm:prSet presAssocID="{A54CA139-2B90-466F-8488-B0E008954953}" presName="spaceRect" presStyleCnt="0"/>
      <dgm:spPr/>
    </dgm:pt>
    <dgm:pt modelId="{C8A18A67-9BC8-4117-A395-88C7A37F143F}" type="pres">
      <dgm:prSet presAssocID="{A54CA139-2B90-466F-8488-B0E0089549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46C60A-F0A2-8C48-A047-A0F1E9003D4E}" type="presOf" srcId="{D105B254-4336-4D7D-AD46-05EB0114FE7E}" destId="{9AA8B5C9-EACA-445D-8280-174146E4207A}" srcOrd="0" destOrd="0" presId="urn:microsoft.com/office/officeart/2018/5/layout/IconCircleLabelList"/>
    <dgm:cxn modelId="{0E43410B-F526-0148-B9D8-CA6715E2B4DE}" type="presOf" srcId="{49161243-D035-4FAF-8A8B-338A7477AD1E}" destId="{569A0177-09AF-4B16-9015-8FDBEA0D752F}" srcOrd="0" destOrd="0" presId="urn:microsoft.com/office/officeart/2018/5/layout/IconCircleLabelList"/>
    <dgm:cxn modelId="{C4BE7D10-7276-4B26-82CC-17FAE07E999A}" srcId="{49161243-D035-4FAF-8A8B-338A7477AD1E}" destId="{39617F00-3504-4B2E-AD99-360E1235E0A4}" srcOrd="2" destOrd="0" parTransId="{4636ED71-81DC-4B00-9100-EA64FE658096}" sibTransId="{A2C4DED4-9DD1-4C5A-B2A9-A9A49C30449C}"/>
    <dgm:cxn modelId="{2E361A1E-78E8-438B-AA37-58E16E8E02F0}" srcId="{49161243-D035-4FAF-8A8B-338A7477AD1E}" destId="{D105B254-4336-4D7D-AD46-05EB0114FE7E}" srcOrd="1" destOrd="0" parTransId="{3957C17E-10E1-46C1-A7A6-ED7AE0B1BB57}" sibTransId="{21041DE9-4B0D-4364-B024-0DFDAB993EB3}"/>
    <dgm:cxn modelId="{EEA32342-25FC-114A-AD02-9330E53D5649}" type="presOf" srcId="{A54CA139-2B90-466F-8488-B0E008954953}" destId="{C8A18A67-9BC8-4117-A395-88C7A37F143F}" srcOrd="0" destOrd="0" presId="urn:microsoft.com/office/officeart/2018/5/layout/IconCircleLabelList"/>
    <dgm:cxn modelId="{E5A0B466-B601-3B4D-ABD6-3B6C4CFB9388}" type="presOf" srcId="{2E64435C-2236-4AC2-AF27-0281C868E44A}" destId="{81081D45-FDD5-453C-B7BD-B7893B188F01}" srcOrd="0" destOrd="0" presId="urn:microsoft.com/office/officeart/2018/5/layout/IconCircleLabelList"/>
    <dgm:cxn modelId="{44E1B0AA-B6D1-4D07-8F98-8B1A8ABB6055}" srcId="{49161243-D035-4FAF-8A8B-338A7477AD1E}" destId="{2E64435C-2236-4AC2-AF27-0281C868E44A}" srcOrd="0" destOrd="0" parTransId="{F99A8462-07F8-4952-8688-D903EA40DA1A}" sibTransId="{E4DE08F8-3F63-4ECF-A598-AFA789F63461}"/>
    <dgm:cxn modelId="{281035BE-930C-9C4D-8252-FF5E2EDDD2FE}" type="presOf" srcId="{39617F00-3504-4B2E-AD99-360E1235E0A4}" destId="{C156CDE4-7C5C-47B5-A279-0735F8061F21}" srcOrd="0" destOrd="0" presId="urn:microsoft.com/office/officeart/2018/5/layout/IconCircleLabelList"/>
    <dgm:cxn modelId="{64016DEF-427B-45C8-BED8-14A8BAAD25C9}" srcId="{49161243-D035-4FAF-8A8B-338A7477AD1E}" destId="{A54CA139-2B90-466F-8488-B0E008954953}" srcOrd="3" destOrd="0" parTransId="{2DCB1F15-96E0-4D59-B583-03429FB5208F}" sibTransId="{187B6F99-5786-40E3-81EE-3E973BB411C3}"/>
    <dgm:cxn modelId="{31101684-2B36-6B4D-B89E-01B1C30227B6}" type="presParOf" srcId="{569A0177-09AF-4B16-9015-8FDBEA0D752F}" destId="{EF6A16B6-7B77-480A-8ABC-A89A8C559292}" srcOrd="0" destOrd="0" presId="urn:microsoft.com/office/officeart/2018/5/layout/IconCircleLabelList"/>
    <dgm:cxn modelId="{CC550DAB-20FF-B140-8136-8EC1A8ED86F6}" type="presParOf" srcId="{EF6A16B6-7B77-480A-8ABC-A89A8C559292}" destId="{1E94D8DA-0DE7-420F-9C30-59CEC11EFB40}" srcOrd="0" destOrd="0" presId="urn:microsoft.com/office/officeart/2018/5/layout/IconCircleLabelList"/>
    <dgm:cxn modelId="{6F9C3F3A-3519-7244-918E-60B7C527D05A}" type="presParOf" srcId="{EF6A16B6-7B77-480A-8ABC-A89A8C559292}" destId="{B08F11C4-DDCB-4571-9C00-C257162AA6ED}" srcOrd="1" destOrd="0" presId="urn:microsoft.com/office/officeart/2018/5/layout/IconCircleLabelList"/>
    <dgm:cxn modelId="{DA1B2387-5638-F04F-99D2-1B13CAC503D9}" type="presParOf" srcId="{EF6A16B6-7B77-480A-8ABC-A89A8C559292}" destId="{71EB2D33-7C10-478A-B9CC-5CFE6B69ED59}" srcOrd="2" destOrd="0" presId="urn:microsoft.com/office/officeart/2018/5/layout/IconCircleLabelList"/>
    <dgm:cxn modelId="{73AFCFA4-C48E-234D-A6B6-F6BCD853C2A8}" type="presParOf" srcId="{EF6A16B6-7B77-480A-8ABC-A89A8C559292}" destId="{81081D45-FDD5-453C-B7BD-B7893B188F01}" srcOrd="3" destOrd="0" presId="urn:microsoft.com/office/officeart/2018/5/layout/IconCircleLabelList"/>
    <dgm:cxn modelId="{3F475EF4-B95B-1B49-B780-86156FD90EA4}" type="presParOf" srcId="{569A0177-09AF-4B16-9015-8FDBEA0D752F}" destId="{9CF83E7B-D39C-41A2-921F-EB6AECEB6B0E}" srcOrd="1" destOrd="0" presId="urn:microsoft.com/office/officeart/2018/5/layout/IconCircleLabelList"/>
    <dgm:cxn modelId="{E232254C-4F6B-0449-9CA0-635BCA10FC41}" type="presParOf" srcId="{569A0177-09AF-4B16-9015-8FDBEA0D752F}" destId="{A17C79B4-B2B3-4647-B49C-87A90FF0CDC0}" srcOrd="2" destOrd="0" presId="urn:microsoft.com/office/officeart/2018/5/layout/IconCircleLabelList"/>
    <dgm:cxn modelId="{9C611743-B1A8-8640-9A91-C4B472A39BDD}" type="presParOf" srcId="{A17C79B4-B2B3-4647-B49C-87A90FF0CDC0}" destId="{0043E816-BCCC-41A1-A62C-97E0AACC08B0}" srcOrd="0" destOrd="0" presId="urn:microsoft.com/office/officeart/2018/5/layout/IconCircleLabelList"/>
    <dgm:cxn modelId="{58C5AA67-5340-A24A-B0F5-57F8592AC911}" type="presParOf" srcId="{A17C79B4-B2B3-4647-B49C-87A90FF0CDC0}" destId="{F6EA0403-CC99-451B-A6D9-853AB1FD7CD0}" srcOrd="1" destOrd="0" presId="urn:microsoft.com/office/officeart/2018/5/layout/IconCircleLabelList"/>
    <dgm:cxn modelId="{A52BB78A-C20F-E841-B0F9-D363ADA7088D}" type="presParOf" srcId="{A17C79B4-B2B3-4647-B49C-87A90FF0CDC0}" destId="{A6A91A40-25F1-43B6-BF7B-FA2D2FF55868}" srcOrd="2" destOrd="0" presId="urn:microsoft.com/office/officeart/2018/5/layout/IconCircleLabelList"/>
    <dgm:cxn modelId="{CCB0C65E-6796-394A-BB4A-4118E02D1615}" type="presParOf" srcId="{A17C79B4-B2B3-4647-B49C-87A90FF0CDC0}" destId="{9AA8B5C9-EACA-445D-8280-174146E4207A}" srcOrd="3" destOrd="0" presId="urn:microsoft.com/office/officeart/2018/5/layout/IconCircleLabelList"/>
    <dgm:cxn modelId="{5E14D9D0-E741-E348-BD12-EBA8696FB65C}" type="presParOf" srcId="{569A0177-09AF-4B16-9015-8FDBEA0D752F}" destId="{612FCDAA-C2B9-48D0-A7E1-B09405BDB0BB}" srcOrd="3" destOrd="0" presId="urn:microsoft.com/office/officeart/2018/5/layout/IconCircleLabelList"/>
    <dgm:cxn modelId="{0EA88799-0AFF-1741-9565-53152455C1DA}" type="presParOf" srcId="{569A0177-09AF-4B16-9015-8FDBEA0D752F}" destId="{6D3F4E14-D40F-43F6-82D3-023D3FDD37D7}" srcOrd="4" destOrd="0" presId="urn:microsoft.com/office/officeart/2018/5/layout/IconCircleLabelList"/>
    <dgm:cxn modelId="{3A7A0549-6A1C-B94C-81BF-1ACAB64F7975}" type="presParOf" srcId="{6D3F4E14-D40F-43F6-82D3-023D3FDD37D7}" destId="{F678ECF3-2B77-4ACB-81E4-FC5C1B7A91BD}" srcOrd="0" destOrd="0" presId="urn:microsoft.com/office/officeart/2018/5/layout/IconCircleLabelList"/>
    <dgm:cxn modelId="{24F053F3-D7BB-4F4D-8F53-7DDEADBBF068}" type="presParOf" srcId="{6D3F4E14-D40F-43F6-82D3-023D3FDD37D7}" destId="{FB2F5F4A-9042-45A2-850F-DBFAD66C5763}" srcOrd="1" destOrd="0" presId="urn:microsoft.com/office/officeart/2018/5/layout/IconCircleLabelList"/>
    <dgm:cxn modelId="{583A66F7-AD0D-754D-BC01-3373595D1229}" type="presParOf" srcId="{6D3F4E14-D40F-43F6-82D3-023D3FDD37D7}" destId="{3DD35C8F-6E3E-40BC-A77C-2B8C157CD512}" srcOrd="2" destOrd="0" presId="urn:microsoft.com/office/officeart/2018/5/layout/IconCircleLabelList"/>
    <dgm:cxn modelId="{013BCB20-560A-E147-9B33-98CD49AA4BFE}" type="presParOf" srcId="{6D3F4E14-D40F-43F6-82D3-023D3FDD37D7}" destId="{C156CDE4-7C5C-47B5-A279-0735F8061F21}" srcOrd="3" destOrd="0" presId="urn:microsoft.com/office/officeart/2018/5/layout/IconCircleLabelList"/>
    <dgm:cxn modelId="{71897BD9-2D43-6348-B326-588E3ACBE712}" type="presParOf" srcId="{569A0177-09AF-4B16-9015-8FDBEA0D752F}" destId="{FE0C42A8-0AC7-4416-B7B5-5A669B240CB8}" srcOrd="5" destOrd="0" presId="urn:microsoft.com/office/officeart/2018/5/layout/IconCircleLabelList"/>
    <dgm:cxn modelId="{105576A4-0B19-364F-8513-D985BDC16591}" type="presParOf" srcId="{569A0177-09AF-4B16-9015-8FDBEA0D752F}" destId="{7327968F-F409-478D-B628-151C591E9E22}" srcOrd="6" destOrd="0" presId="urn:microsoft.com/office/officeart/2018/5/layout/IconCircleLabelList"/>
    <dgm:cxn modelId="{589DBDFA-AF75-E141-BD41-F05D8A88812F}" type="presParOf" srcId="{7327968F-F409-478D-B628-151C591E9E22}" destId="{B034EC03-8B03-42CF-8052-C2246480FFE4}" srcOrd="0" destOrd="0" presId="urn:microsoft.com/office/officeart/2018/5/layout/IconCircleLabelList"/>
    <dgm:cxn modelId="{81A58680-126C-D748-87C5-19017A29E69A}" type="presParOf" srcId="{7327968F-F409-478D-B628-151C591E9E22}" destId="{3E7BF7BB-1A26-40D7-9CBB-728180998226}" srcOrd="1" destOrd="0" presId="urn:microsoft.com/office/officeart/2018/5/layout/IconCircleLabelList"/>
    <dgm:cxn modelId="{C3C29460-3E6B-9646-B0C0-82DE144178F9}" type="presParOf" srcId="{7327968F-F409-478D-B628-151C591E9E22}" destId="{214A7378-8C96-46BE-AF51-F9BAA7E7E3B3}" srcOrd="2" destOrd="0" presId="urn:microsoft.com/office/officeart/2018/5/layout/IconCircleLabelList"/>
    <dgm:cxn modelId="{D0795FFE-F00D-E94B-B56F-ABB393021B31}" type="presParOf" srcId="{7327968F-F409-478D-B628-151C591E9E22}" destId="{C8A18A67-9BC8-4117-A395-88C7A37F14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4D8DA-0DE7-420F-9C30-59CEC11EFB40}">
      <dsp:nvSpPr>
        <dsp:cNvPr id="0" name=""/>
        <dsp:cNvSpPr/>
      </dsp:nvSpPr>
      <dsp:spPr>
        <a:xfrm>
          <a:off x="857458" y="446359"/>
          <a:ext cx="1259074" cy="12590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F11C4-DDCB-4571-9C00-C257162AA6ED}">
      <dsp:nvSpPr>
        <dsp:cNvPr id="0" name=""/>
        <dsp:cNvSpPr/>
      </dsp:nvSpPr>
      <dsp:spPr>
        <a:xfrm>
          <a:off x="1125785" y="714686"/>
          <a:ext cx="722419" cy="722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81D45-FDD5-453C-B7BD-B7893B188F01}">
      <dsp:nvSpPr>
        <dsp:cNvPr id="0" name=""/>
        <dsp:cNvSpPr/>
      </dsp:nvSpPr>
      <dsp:spPr>
        <a:xfrm>
          <a:off x="454967" y="2097604"/>
          <a:ext cx="2064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dirty="0"/>
            <a:t>INTRODUCTION TO THE DATA SET</a:t>
          </a:r>
          <a:endParaRPr lang="en-US" sz="1800" kern="1200" dirty="0"/>
        </a:p>
      </dsp:txBody>
      <dsp:txXfrm>
        <a:off x="454967" y="2097604"/>
        <a:ext cx="2064055" cy="720000"/>
      </dsp:txXfrm>
    </dsp:sp>
    <dsp:sp modelId="{0043E816-BCCC-41A1-A62C-97E0AACC08B0}">
      <dsp:nvSpPr>
        <dsp:cNvPr id="0" name=""/>
        <dsp:cNvSpPr/>
      </dsp:nvSpPr>
      <dsp:spPr>
        <a:xfrm>
          <a:off x="3282723" y="446359"/>
          <a:ext cx="1259074" cy="125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A0403-CC99-451B-A6D9-853AB1FD7CD0}">
      <dsp:nvSpPr>
        <dsp:cNvPr id="0" name=""/>
        <dsp:cNvSpPr/>
      </dsp:nvSpPr>
      <dsp:spPr>
        <a:xfrm>
          <a:off x="3551050" y="714686"/>
          <a:ext cx="722419" cy="722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B5C9-EACA-445D-8280-174146E4207A}">
      <dsp:nvSpPr>
        <dsp:cNvPr id="0" name=""/>
        <dsp:cNvSpPr/>
      </dsp:nvSpPr>
      <dsp:spPr>
        <a:xfrm>
          <a:off x="2880232" y="2097604"/>
          <a:ext cx="2064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 dirty="0"/>
            <a:t>Methodology</a:t>
          </a:r>
          <a:endParaRPr lang="en-US" sz="1800" kern="1200" dirty="0"/>
        </a:p>
      </dsp:txBody>
      <dsp:txXfrm>
        <a:off x="2880232" y="2097604"/>
        <a:ext cx="2064055" cy="720000"/>
      </dsp:txXfrm>
    </dsp:sp>
    <dsp:sp modelId="{F678ECF3-2B77-4ACB-81E4-FC5C1B7A91BD}">
      <dsp:nvSpPr>
        <dsp:cNvPr id="0" name=""/>
        <dsp:cNvSpPr/>
      </dsp:nvSpPr>
      <dsp:spPr>
        <a:xfrm>
          <a:off x="5707989" y="446359"/>
          <a:ext cx="1259074" cy="12590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F5F4A-9042-45A2-850F-DBFAD66C5763}">
      <dsp:nvSpPr>
        <dsp:cNvPr id="0" name=""/>
        <dsp:cNvSpPr/>
      </dsp:nvSpPr>
      <dsp:spPr>
        <a:xfrm>
          <a:off x="5976316" y="714686"/>
          <a:ext cx="722419" cy="722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6CDE4-7C5C-47B5-A279-0735F8061F21}">
      <dsp:nvSpPr>
        <dsp:cNvPr id="0" name=""/>
        <dsp:cNvSpPr/>
      </dsp:nvSpPr>
      <dsp:spPr>
        <a:xfrm>
          <a:off x="5305498" y="2097604"/>
          <a:ext cx="2064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 Inferences</a:t>
          </a:r>
        </a:p>
      </dsp:txBody>
      <dsp:txXfrm>
        <a:off x="5305498" y="2097604"/>
        <a:ext cx="2064055" cy="720000"/>
      </dsp:txXfrm>
    </dsp:sp>
    <dsp:sp modelId="{B034EC03-8B03-42CF-8052-C2246480FFE4}">
      <dsp:nvSpPr>
        <dsp:cNvPr id="0" name=""/>
        <dsp:cNvSpPr/>
      </dsp:nvSpPr>
      <dsp:spPr>
        <a:xfrm>
          <a:off x="8133254" y="446359"/>
          <a:ext cx="1259074" cy="12590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BF7BB-1A26-40D7-9CBB-728180998226}">
      <dsp:nvSpPr>
        <dsp:cNvPr id="0" name=""/>
        <dsp:cNvSpPr/>
      </dsp:nvSpPr>
      <dsp:spPr>
        <a:xfrm>
          <a:off x="8401582" y="714686"/>
          <a:ext cx="722419" cy="722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18A67-9BC8-4117-A395-88C7A37F143F}">
      <dsp:nvSpPr>
        <dsp:cNvPr id="0" name=""/>
        <dsp:cNvSpPr/>
      </dsp:nvSpPr>
      <dsp:spPr>
        <a:xfrm>
          <a:off x="7730764" y="2097604"/>
          <a:ext cx="20640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CONCLUSION</a:t>
          </a:r>
          <a:endParaRPr lang="en-US" sz="1800" kern="1200"/>
        </a:p>
      </dsp:txBody>
      <dsp:txXfrm>
        <a:off x="7730764" y="2097604"/>
        <a:ext cx="206405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147F4-B5DF-EF47-9B21-E89D5E4836B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8A005-C7A0-8848-B528-91D3529C6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7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8A005-C7A0-8848-B528-91D3529C66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26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9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6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7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36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6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3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2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22" r:id="rId6"/>
    <p:sldLayoutId id="2147483717" r:id="rId7"/>
    <p:sldLayoutId id="2147483718" r:id="rId8"/>
    <p:sldLayoutId id="2147483719" r:id="rId9"/>
    <p:sldLayoutId id="2147483721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Cars parked in a line">
            <a:extLst>
              <a:ext uri="{FF2B5EF4-FFF2-40B4-BE49-F238E27FC236}">
                <a16:creationId xmlns:a16="http://schemas.microsoft.com/office/drawing/2014/main" id="{D16DDDE0-5558-EC04-C226-CAD7DCE2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75" b="69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6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802E-BFF3-6F41-B8F5-0C0EAA336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70890"/>
            <a:ext cx="7335835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PREDICTION OF CAR PRICES BASED ON THEIR FEATURES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35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E0FB8-7AA6-604B-B496-104D9FA1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DIMENSIONS OF THE CAR</a:t>
            </a:r>
            <a:br>
              <a:rPr lang="en-US" sz="2200"/>
            </a:br>
            <a:r>
              <a:rPr lang="en-US" sz="2200"/>
              <a:t>VS</a:t>
            </a:r>
            <a:br>
              <a:rPr lang="en-US" sz="2200"/>
            </a:br>
            <a:r>
              <a:rPr lang="en-US" sz="2200"/>
              <a:t>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87353A-D422-A1D5-A090-76F13C95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Length, width, and weight show a positive correlation but the points in height scatterplot are randomly distributed and don’t show a trend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6E06C9C-6841-F344-88CC-5047CA7A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812279"/>
            <a:ext cx="6430513" cy="5224791"/>
          </a:xfrm>
          <a:prstGeom prst="rect">
            <a:avLst/>
          </a:prstGeom>
        </p:spPr>
      </p:pic>
      <p:grpSp>
        <p:nvGrpSpPr>
          <p:cNvPr id="49" name="Group 13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19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68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77C4D-137E-C647-AFD0-FB10E748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404372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 dirty="0"/>
              <a:t>DATA PREPROCESSING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49FEC52-D866-B847-A269-FE23E15A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615" y="281449"/>
            <a:ext cx="3058477" cy="548605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A9622E-3105-A446-B09E-C29C7F14E0E8}"/>
              </a:ext>
            </a:extLst>
          </p:cNvPr>
          <p:cNvSpPr txBox="1"/>
          <p:nvPr/>
        </p:nvSpPr>
        <p:spPr>
          <a:xfrm>
            <a:off x="565149" y="2378147"/>
            <a:ext cx="398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process followed was –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F6CAB-012E-7549-8435-6BAC9BC48F98}"/>
              </a:ext>
            </a:extLst>
          </p:cNvPr>
          <p:cNvSpPr txBox="1"/>
          <p:nvPr/>
        </p:nvSpPr>
        <p:spPr>
          <a:xfrm flipH="1">
            <a:off x="512574" y="2775610"/>
            <a:ext cx="5171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FOR MISSING VALUES (</a:t>
            </a:r>
            <a:r>
              <a:rPr lang="en-US" dirty="0" err="1"/>
              <a:t>boreratio</a:t>
            </a:r>
            <a:r>
              <a:rPr lang="en-US" dirty="0"/>
              <a:t>, wheelbase, </a:t>
            </a:r>
            <a:r>
              <a:rPr lang="en-US" dirty="0" err="1"/>
              <a:t>compressionratio</a:t>
            </a:r>
            <a:r>
              <a:rPr lang="en-US" dirty="0"/>
              <a:t>, </a:t>
            </a:r>
            <a:r>
              <a:rPr lang="en-US" dirty="0" err="1"/>
              <a:t>carwidth</a:t>
            </a:r>
            <a:r>
              <a:rPr lang="en-US" dirty="0"/>
              <a:t>, </a:t>
            </a:r>
            <a:r>
              <a:rPr lang="en-US" dirty="0" err="1"/>
              <a:t>carheight</a:t>
            </a:r>
            <a:r>
              <a:rPr lang="en-US" dirty="0"/>
              <a:t>, </a:t>
            </a:r>
            <a:r>
              <a:rPr lang="en-US" dirty="0" err="1"/>
              <a:t>curbweight</a:t>
            </a:r>
            <a:r>
              <a:rPr lang="en-US" dirty="0"/>
              <a:t>, </a:t>
            </a:r>
            <a:r>
              <a:rPr lang="en-US" dirty="0" err="1"/>
              <a:t>carlength</a:t>
            </a:r>
            <a:r>
              <a:rPr lang="en-US" dirty="0"/>
              <a:t>, </a:t>
            </a:r>
            <a:r>
              <a:rPr lang="en-US" dirty="0" err="1"/>
              <a:t>citympg</a:t>
            </a:r>
            <a:r>
              <a:rPr lang="en-US" dirty="0"/>
              <a:t>, stroke and </a:t>
            </a:r>
            <a:r>
              <a:rPr lang="en-US" dirty="0" err="1"/>
              <a:t>highwaympg</a:t>
            </a:r>
            <a:r>
              <a:rPr lang="en-US" dirty="0"/>
              <a:t> have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MISSING VALUES USING MEAN OF THE INDIVIDUAL RANGE (since missing values were numeric)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5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E97B1-A8C1-7A42-B7DD-48857880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FITTING MODEL (LINEAR REGRESSION)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31A8D918-1EB6-50A0-21D4-EF255D022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Linear regression involves understanding linear relationships and behavior between two variables, one being the dependent variable while the other one being the independent variable.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485181-238C-F145-9AFD-7AB88100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2098381"/>
            <a:ext cx="6430513" cy="265258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8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2CAC2B-B0A6-B34F-88EC-5F8ECD73A661}"/>
              </a:ext>
            </a:extLst>
          </p:cNvPr>
          <p:cNvSpPr txBox="1"/>
          <p:nvPr/>
        </p:nvSpPr>
        <p:spPr>
          <a:xfrm>
            <a:off x="5472113" y="5272088"/>
            <a:ext cx="5357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resulted in an accuracy of 77%. Therefore, it is a relatively decent fit to solve the problem</a:t>
            </a:r>
          </a:p>
        </p:txBody>
      </p:sp>
    </p:spTree>
    <p:extLst>
      <p:ext uri="{BB962C8B-B14F-4D97-AF65-F5344CB8AC3E}">
        <p14:creationId xmlns:p14="http://schemas.microsoft.com/office/powerpoint/2010/main" val="399348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35C6-3871-7E41-8218-3290A38F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FITTING MODEL (DECISION TREE REGRESSOR)</a:t>
            </a:r>
            <a:endParaRPr lang="en-US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F32FC4-2C3D-66B6-2450-56E6A0D58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model uses a decision tree (as a predictive model) to go from observations about an item (represented in the branches) to conclusions about the item's target value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90F66ED-DF3B-4843-A35B-6ECF628B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2178763"/>
            <a:ext cx="6430513" cy="24918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1E2F12-8F93-C345-AB4D-F93EC692ACFF}"/>
              </a:ext>
            </a:extLst>
          </p:cNvPr>
          <p:cNvSpPr txBox="1"/>
          <p:nvPr/>
        </p:nvSpPr>
        <p:spPr>
          <a:xfrm>
            <a:off x="5472113" y="4857750"/>
            <a:ext cx="594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resulted in an accuracy of 83.32% and is a better fit for the intended solution</a:t>
            </a:r>
          </a:p>
        </p:txBody>
      </p:sp>
    </p:spTree>
    <p:extLst>
      <p:ext uri="{BB962C8B-B14F-4D97-AF65-F5344CB8AC3E}">
        <p14:creationId xmlns:p14="http://schemas.microsoft.com/office/powerpoint/2010/main" val="162034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58823-BC57-4046-8E6C-22838256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FITTING MODEL (RANDOM FOREST REGRESSOR)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2339F4CC-6A0A-C0C7-0E7F-6FD65BCEF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model utilizes ensemble learning, which is a technique that combines many classifiers to provide solutions to complex problems. </a:t>
            </a:r>
          </a:p>
          <a:p>
            <a:pPr marL="0" indent="0">
              <a:buNone/>
            </a:pPr>
            <a:r>
              <a:rPr lang="en-US" dirty="0"/>
              <a:t>Key benefit of using RFC was that it can handle feature selection than another model.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ED2DBBA-4A4E-6640-B71F-725A463D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776856"/>
            <a:ext cx="6430513" cy="329563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99072F-8B49-DE45-9D1C-DF7397729E2F}"/>
              </a:ext>
            </a:extLst>
          </p:cNvPr>
          <p:cNvSpPr txBox="1"/>
          <p:nvPr/>
        </p:nvSpPr>
        <p:spPr>
          <a:xfrm>
            <a:off x="5263861" y="5372100"/>
            <a:ext cx="6273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the accuracy of 91.24% , we can say that random forest regressor is the best fit to predict the price of a car and solve our 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213869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08BC2-B20A-0A46-96DC-C8002B4A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CONTENT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2D3CD3EA-7349-7C03-1290-2532683AF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289599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63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AFC9C-133B-CA4F-8859-5CDD67D4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r>
              <a:rPr lang="en-US" sz="3700"/>
              <a:t>DATASET- AN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39DA-D575-3C42-8755-FC9169C3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Derived from Kaggle, </a:t>
            </a:r>
            <a:r>
              <a:rPr lang="en-US" sz="2000" b="1" dirty="0"/>
              <a:t>carprice.csv</a:t>
            </a:r>
            <a:r>
              <a:rPr lang="en-US" sz="2000" dirty="0"/>
              <a:t> has 26 columns, 200+ rows and has information about make, model, features of the vehicle, price points, and multiple other aspects defining a vehicle. The output variable is the price of the car, input variables range from physical aspects of the car to functional aspects like horsepower, mileage, fuel efficiency etc.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30" name="Picture 29" descr="A metal dumbell">
            <a:extLst>
              <a:ext uri="{FF2B5EF4-FFF2-40B4-BE49-F238E27FC236}">
                <a16:creationId xmlns:a16="http://schemas.microsoft.com/office/drawing/2014/main" id="{F7B98B92-42DB-7C41-BCFA-D2D78C6FD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1280"/>
          <a:stretch/>
        </p:blipFill>
        <p:spPr>
          <a:xfrm>
            <a:off x="5263640" y="678758"/>
            <a:ext cx="3016278" cy="2622632"/>
          </a:xfrm>
          <a:prstGeom prst="rect">
            <a:avLst/>
          </a:prstGeom>
        </p:spPr>
      </p:pic>
      <p:pic>
        <p:nvPicPr>
          <p:cNvPr id="20" name="Picture 19" descr="Car repair">
            <a:extLst>
              <a:ext uri="{FF2B5EF4-FFF2-40B4-BE49-F238E27FC236}">
                <a16:creationId xmlns:a16="http://schemas.microsoft.com/office/drawing/2014/main" id="{5AA75866-B1E6-7F44-97BC-2DFDF0A04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6" r="6678" b="4"/>
          <a:stretch/>
        </p:blipFill>
        <p:spPr>
          <a:xfrm>
            <a:off x="8514872" y="678758"/>
            <a:ext cx="3016278" cy="262263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Woman standing at car showroom">
            <a:extLst>
              <a:ext uri="{FF2B5EF4-FFF2-40B4-BE49-F238E27FC236}">
                <a16:creationId xmlns:a16="http://schemas.microsoft.com/office/drawing/2014/main" id="{D5D690B5-E5E4-944B-B76C-1A715B63B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0" r="15834" b="4"/>
          <a:stretch/>
        </p:blipFill>
        <p:spPr>
          <a:xfrm>
            <a:off x="5263640" y="3545072"/>
            <a:ext cx="3016278" cy="2622632"/>
          </a:xfrm>
          <a:prstGeom prst="rect">
            <a:avLst/>
          </a:prstGeom>
        </p:spPr>
      </p:pic>
      <p:pic>
        <p:nvPicPr>
          <p:cNvPr id="7" name="Picture 6" descr="Close-up of fuel gauge">
            <a:extLst>
              <a:ext uri="{FF2B5EF4-FFF2-40B4-BE49-F238E27FC236}">
                <a16:creationId xmlns:a16="http://schemas.microsoft.com/office/drawing/2014/main" id="{72CFC9EC-DE9E-2841-AFE4-7DD3C5E08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42" b="-1"/>
          <a:stretch/>
        </p:blipFill>
        <p:spPr>
          <a:xfrm>
            <a:off x="8514872" y="3545072"/>
            <a:ext cx="3016278" cy="262263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17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C434AD8-54F4-CADA-A0F5-F7803F938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5054440"/>
            <a:ext cx="1803560" cy="180356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20B78-B55D-154F-A291-352E3A20B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65" y="526662"/>
            <a:ext cx="7287816" cy="11253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05528" y="6087110"/>
            <a:ext cx="821796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9F0424-7497-6240-9575-29242A761A09}"/>
              </a:ext>
            </a:extLst>
          </p:cNvPr>
          <p:cNvSpPr txBox="1"/>
          <p:nvPr/>
        </p:nvSpPr>
        <p:spPr>
          <a:xfrm>
            <a:off x="522329" y="1393416"/>
            <a:ext cx="10217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-How do different factors such as year of production, make, model, features etc. affect the overall pricing of the car?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Which factors are more important than others while determining the price?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13B1-1073-C040-ABA6-E2609BCA280E}"/>
              </a:ext>
            </a:extLst>
          </p:cNvPr>
          <p:cNvSpPr txBox="1"/>
          <p:nvPr/>
        </p:nvSpPr>
        <p:spPr>
          <a:xfrm>
            <a:off x="399165" y="2679118"/>
            <a:ext cx="663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CEC3B-39C2-6147-A25F-B72D20B32D56}"/>
              </a:ext>
            </a:extLst>
          </p:cNvPr>
          <p:cNvSpPr txBox="1"/>
          <p:nvPr/>
        </p:nvSpPr>
        <p:spPr>
          <a:xfrm>
            <a:off x="399165" y="3375865"/>
            <a:ext cx="108555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Sonoma is opening a used car showroom across USA and wants to understand which variables should be taken into consideration when deciding the price point of each vehicle. He has hired a firm to model the price of cars based on various factors and figure out how they affect the overall cost of the car"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7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BA1B1-44B9-2343-9A76-CFF2471F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294208"/>
            <a:ext cx="4541446" cy="1587162"/>
          </a:xfrm>
        </p:spPr>
        <p:txBody>
          <a:bodyPr anchor="b">
            <a:normAutofit/>
          </a:bodyPr>
          <a:lstStyle/>
          <a:p>
            <a:r>
              <a:rPr lang="en-US"/>
              <a:t>CAR PRICE DISTRIBUTION</a:t>
            </a:r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5B397D9-8C9C-424C-A175-3E9D29CF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23" y="681648"/>
            <a:ext cx="4006105" cy="329502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88FC1A-223B-E84F-9C2E-BC06FD6F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70" y="562898"/>
            <a:ext cx="4030607" cy="3295022"/>
          </a:xfrm>
          <a:prstGeom prst="rect">
            <a:avLst/>
          </a:prstGeom>
        </p:spPr>
      </p:pic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FFFEC920-999D-35B8-4C73-50A275D36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4294207"/>
            <a:ext cx="5265333" cy="1540857"/>
          </a:xfr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Most prices lie in the range of $5000 to $20000 but there are quite a few outliers beyond $30000.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15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591BD-9D39-1147-9B46-D8099288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294208"/>
            <a:ext cx="4541446" cy="15871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CAR MODEL, COMPANY, AND FUEL COMPARISONS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20BA724-A981-B4CD-8351-5E53AACA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4294207"/>
            <a:ext cx="5265333" cy="1540857"/>
          </a:xfr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We can infer that Toyota is the most preferred company and sedan is the most preferred car type. Buyers mostly prefer gas over diesel when it comes to fuel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53F36254-FA0F-3148-9D40-82B6A9ABA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8" r="-2" b="-2"/>
          <a:stretch/>
        </p:blipFill>
        <p:spPr>
          <a:xfrm>
            <a:off x="647759" y="681652"/>
            <a:ext cx="3474720" cy="3276883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5C20C7CC-EB97-164B-B085-6AD784E86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0" r="1" b="1"/>
          <a:stretch/>
        </p:blipFill>
        <p:spPr>
          <a:xfrm>
            <a:off x="4355071" y="681654"/>
            <a:ext cx="3474720" cy="327687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372DC4D-D3F4-3949-A07F-587BDE116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1" r="2" b="3012"/>
          <a:stretch/>
        </p:blipFill>
        <p:spPr>
          <a:xfrm>
            <a:off x="8062384" y="681646"/>
            <a:ext cx="3474720" cy="3276895"/>
          </a:xfrm>
          <a:prstGeom prst="rect">
            <a:avLst/>
          </a:prstGeom>
        </p:spPr>
      </p:pic>
      <p:grpSp>
        <p:nvGrpSpPr>
          <p:cNvPr id="82" name="Group 74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224CE-98A8-C640-BDCE-55052AF7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294208"/>
            <a:ext cx="4541446" cy="15871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SYMBOLING AND PRICE COMPARISONS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CAC9F63-F58E-F84A-C20B-E551A05A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4294207"/>
            <a:ext cx="5265333" cy="1540857"/>
          </a:xfrm>
        </p:spPr>
        <p:txBody>
          <a:bodyPr anchor="b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Most cars range from 0 to 1 in terms of symbolling which means the cars used in this dataset are in average condition. Considerable number of cars have a positive score as well, which means their condition is below average.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B3B5EE6-01F3-0849-ACAC-2DCF4AB8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63" y="683520"/>
            <a:ext cx="7797671" cy="327502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58FC53-F5CD-5C43-8B88-6413ABEA066D}"/>
              </a:ext>
            </a:extLst>
          </p:cNvPr>
          <p:cNvSpPr txBox="1"/>
          <p:nvPr/>
        </p:nvSpPr>
        <p:spPr>
          <a:xfrm>
            <a:off x="2212356" y="6217036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score in symbolling = below average to bad in terms of quality</a:t>
            </a:r>
          </a:p>
          <a:p>
            <a:r>
              <a:rPr lang="en-US" dirty="0"/>
              <a:t>Negative score in symbolling = Above average to good in terms of quality </a:t>
            </a:r>
          </a:p>
        </p:txBody>
      </p:sp>
    </p:spTree>
    <p:extLst>
      <p:ext uri="{BB962C8B-B14F-4D97-AF65-F5344CB8AC3E}">
        <p14:creationId xmlns:p14="http://schemas.microsoft.com/office/powerpoint/2010/main" val="176724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FDB8-2869-974A-BB68-9F9EA444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ENGINE TYPE VS AVERAGE PRICE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018EFF-44CB-27ED-74B1-9F57B495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dohcv</a:t>
            </a:r>
            <a:r>
              <a:rPr lang="en-US" dirty="0"/>
              <a:t>” and “</a:t>
            </a:r>
            <a:r>
              <a:rPr lang="en-US" dirty="0" err="1"/>
              <a:t>ohcv</a:t>
            </a:r>
            <a:r>
              <a:rPr lang="en-US" dirty="0"/>
              <a:t>” engine types are engine types which mostly impact the price of the car. This could be because these engine types are generally more expensive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D364C1C-41A8-9142-BB60-428A5D13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" r="10332" b="-1"/>
          <a:stretch/>
        </p:blipFill>
        <p:spPr>
          <a:xfrm>
            <a:off x="5185206" y="681645"/>
            <a:ext cx="6273293" cy="548605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0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9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62448-9787-074E-9E1F-F02C382F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CAR COMPANY, CAR TYPE, AND FUEL TYPE VS AVERAGE PRICE</a:t>
            </a:r>
          </a:p>
        </p:txBody>
      </p:sp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1B0CAC7D-933E-440A-27B3-C947942FA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Because diesel cars are priced more than gas, people prefer cars that run on gas.</a:t>
            </a:r>
          </a:p>
          <a:p>
            <a:pPr marL="0" indent="0">
              <a:buNone/>
            </a:pPr>
            <a:r>
              <a:rPr lang="en-US" dirty="0"/>
              <a:t>Moreover, convertibles and hard tops are priced more than sedan, wagon and hatchback so the former have lesser chance of getting sold and sedans are most preferred and highest selling cars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FA421C6-4165-7147-A4C8-C1B1F92C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76" y="690295"/>
            <a:ext cx="4682824" cy="3301391"/>
          </a:xfrm>
          <a:prstGeom prst="rect">
            <a:avLst/>
          </a:prstGeom>
        </p:spPr>
      </p:pic>
      <p:cxnSp>
        <p:nvCxnSpPr>
          <p:cNvPr id="128" name="Straight Connector 92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54F68AD-0FAD-AA4F-8297-DF690BB1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22" y="4223829"/>
            <a:ext cx="2468413" cy="1943876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755D767F-BDAD-E44C-9AEF-2B082DE0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956" y="4223829"/>
            <a:ext cx="2422275" cy="1943876"/>
          </a:xfrm>
          <a:prstGeom prst="rect">
            <a:avLst/>
          </a:prstGeom>
        </p:spPr>
      </p:pic>
      <p:grpSp>
        <p:nvGrpSpPr>
          <p:cNvPr id="129" name="Group 94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16818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696</Words>
  <Application>Microsoft Office PowerPoint</Application>
  <PresentationFormat>Widescreen</PresentationFormat>
  <Paragraphs>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Neue Haas Grotesk Text Pro</vt:lpstr>
      <vt:lpstr>Times New Roman</vt:lpstr>
      <vt:lpstr>PunchcardVTI</vt:lpstr>
      <vt:lpstr>PREDICTION OF CAR PRICES BASED ON THEIR FEATURES</vt:lpstr>
      <vt:lpstr>                                  CONTENT</vt:lpstr>
      <vt:lpstr>DATASET- AN INTRODUCTION</vt:lpstr>
      <vt:lpstr>RESEARCH QUESTIONS</vt:lpstr>
      <vt:lpstr>CAR PRICE DISTRIBUTION</vt:lpstr>
      <vt:lpstr>CAR MODEL, COMPANY, AND FUEL COMPARISONS</vt:lpstr>
      <vt:lpstr>SYMBOLING AND PRICE COMPARISONS</vt:lpstr>
      <vt:lpstr>ENGINE TYPE VS AVERAGE PRICE</vt:lpstr>
      <vt:lpstr>CAR COMPANY, CAR TYPE, AND FUEL TYPE VS AVERAGE PRICE</vt:lpstr>
      <vt:lpstr>DIMENSIONS OF THE CAR VS PRICE</vt:lpstr>
      <vt:lpstr>DATA PREPROCESSING</vt:lpstr>
      <vt:lpstr>FITTING MODEL (LINEAR REGRESSION)</vt:lpstr>
      <vt:lpstr>FITTING MODEL (DECISION TREE REGRESSOR)</vt:lpstr>
      <vt:lpstr>FITTING MODEL (RANDOM FOREST REGRESSOR)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CAR PRICES BASED ON THEIR FEATURES</dc:title>
  <dc:creator>Patodkar,Pratyancha</dc:creator>
  <cp:lastModifiedBy>Panwar,Sakshi</cp:lastModifiedBy>
  <cp:revision>2</cp:revision>
  <dcterms:created xsi:type="dcterms:W3CDTF">2022-03-19T19:49:41Z</dcterms:created>
  <dcterms:modified xsi:type="dcterms:W3CDTF">2022-04-11T23:45:58Z</dcterms:modified>
</cp:coreProperties>
</file>